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8" r:id="rId6"/>
    <p:sldId id="274" r:id="rId7"/>
    <p:sldId id="257" r:id="rId8"/>
    <p:sldId id="258" r:id="rId9"/>
    <p:sldId id="259" r:id="rId10"/>
    <p:sldId id="261" r:id="rId11"/>
    <p:sldId id="260" r:id="rId12"/>
    <p:sldId id="262" r:id="rId13"/>
    <p:sldId id="275" r:id="rId14"/>
    <p:sldId id="263" r:id="rId15"/>
    <p:sldId id="264" r:id="rId16"/>
    <p:sldId id="265" r:id="rId17"/>
    <p:sldId id="266" r:id="rId18"/>
    <p:sldId id="276" r:id="rId19"/>
    <p:sldId id="267" r:id="rId20"/>
    <p:sldId id="269" r:id="rId21"/>
    <p:sldId id="277" r:id="rId22"/>
    <p:sldId id="270" r:id="rId23"/>
    <p:sldId id="268" r:id="rId24"/>
    <p:sldId id="271" r:id="rId25"/>
    <p:sldId id="282" r:id="rId26"/>
    <p:sldId id="279" r:id="rId27"/>
    <p:sldId id="280" r:id="rId28"/>
    <p:sldId id="281" r:id="rId29"/>
    <p:sldId id="272" r:id="rId30"/>
    <p:sldId id="27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88" d="100"/>
          <a:sy n="88" d="100"/>
        </p:scale>
        <p:origin x="11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FF4C9C2-399B-4D3A-8A45-9AD10DAF82CD}" type="datetimeFigureOut">
              <a:rPr lang="fi-FI" smtClean="0"/>
              <a:t>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129347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FF4C9C2-399B-4D3A-8A45-9AD10DAF82CD}" type="datetimeFigureOut">
              <a:rPr lang="fi-FI" smtClean="0"/>
              <a:t>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43882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FF4C9C2-399B-4D3A-8A45-9AD10DAF82CD}" type="datetimeFigureOut">
              <a:rPr lang="fi-FI" smtClean="0"/>
              <a:t>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159457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FF4C9C2-399B-4D3A-8A45-9AD10DAF82CD}" type="datetimeFigureOut">
              <a:rPr lang="fi-FI" smtClean="0"/>
              <a:t>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55246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7FF4C9C2-399B-4D3A-8A45-9AD10DAF82CD}" type="datetimeFigureOut">
              <a:rPr lang="fi-FI" smtClean="0"/>
              <a:t>4.9.2020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12844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FF4C9C2-399B-4D3A-8A45-9AD10DAF82CD}" type="datetimeFigureOut">
              <a:rPr lang="fi-FI" smtClean="0"/>
              <a:t>4.9.2020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309644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FF4C9C2-399B-4D3A-8A45-9AD10DAF82CD}" type="datetimeFigureOut">
              <a:rPr lang="fi-FI" smtClean="0"/>
              <a:t>4.9.2020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179856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7FF4C9C2-399B-4D3A-8A45-9AD10DAF82CD}" type="datetimeFigureOut">
              <a:rPr lang="fi-FI" smtClean="0"/>
              <a:t>4.9.2020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224332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4C9C2-399B-4D3A-8A45-9AD10DAF82CD}" type="datetimeFigureOut">
              <a:rPr lang="fi-FI" smtClean="0"/>
              <a:t>4.9.2020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25560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7FF4C9C2-399B-4D3A-8A45-9AD10DAF82CD}" type="datetimeFigureOut">
              <a:rPr lang="fi-FI" smtClean="0"/>
              <a:t>4.9.2020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254719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7FF4C9C2-399B-4D3A-8A45-9AD10DAF82CD}" type="datetimeFigureOut">
              <a:rPr lang="fi-FI" smtClean="0"/>
              <a:t>4.9.2020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16DF03A-8133-4D2E-A5E2-E6C2A9277B27}" type="slidenum">
              <a:rPr lang="fi-FI" smtClean="0"/>
              <a:t>‹#›</a:t>
            </a:fld>
            <a:endParaRPr lang="fi-FI"/>
          </a:p>
        </p:txBody>
      </p:sp>
    </p:spTree>
    <p:extLst>
      <p:ext uri="{BB962C8B-B14F-4D97-AF65-F5344CB8AC3E}">
        <p14:creationId xmlns:p14="http://schemas.microsoft.com/office/powerpoint/2010/main" val="78670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4C9C2-399B-4D3A-8A45-9AD10DAF82CD}" type="datetimeFigureOut">
              <a:rPr lang="fi-FI" smtClean="0"/>
              <a:t>4.9.2020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DF03A-8133-4D2E-A5E2-E6C2A9277B27}" type="slidenum">
              <a:rPr lang="fi-FI" smtClean="0"/>
              <a:t>‹#›</a:t>
            </a:fld>
            <a:endParaRPr lang="fi-FI"/>
          </a:p>
        </p:txBody>
      </p:sp>
    </p:spTree>
    <p:extLst>
      <p:ext uri="{BB962C8B-B14F-4D97-AF65-F5344CB8AC3E}">
        <p14:creationId xmlns:p14="http://schemas.microsoft.com/office/powerpoint/2010/main" val="3345792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Kaupan alan esimiesbarometri 2020 </a:t>
            </a:r>
          </a:p>
        </p:txBody>
      </p:sp>
      <p:sp>
        <p:nvSpPr>
          <p:cNvPr id="3" name="Alaotsikko 2"/>
          <p:cNvSpPr>
            <a:spLocks noGrp="1"/>
          </p:cNvSpPr>
          <p:nvPr>
            <p:ph type="subTitle" idx="1"/>
          </p:nvPr>
        </p:nvSpPr>
        <p:spPr/>
        <p:txBody>
          <a:bodyPr/>
          <a:lstStyle/>
          <a:p>
            <a:r>
              <a:rPr lang="fi-FI" dirty="0"/>
              <a:t>Kaupan alan esimiesten neuvottelujärjestö</a:t>
            </a:r>
          </a:p>
        </p:txBody>
      </p:sp>
    </p:spTree>
    <p:extLst>
      <p:ext uri="{BB962C8B-B14F-4D97-AF65-F5344CB8AC3E}">
        <p14:creationId xmlns:p14="http://schemas.microsoft.com/office/powerpoint/2010/main" val="305157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Työssä 2/2</a:t>
            </a:r>
          </a:p>
        </p:txBody>
      </p:sp>
      <p:sp>
        <p:nvSpPr>
          <p:cNvPr id="3" name="Sisällön paikkamerkki 2"/>
          <p:cNvSpPr>
            <a:spLocks noGrp="1"/>
          </p:cNvSpPr>
          <p:nvPr>
            <p:ph idx="1"/>
          </p:nvPr>
        </p:nvSpPr>
        <p:spPr>
          <a:xfrm>
            <a:off x="628650" y="1443801"/>
            <a:ext cx="7886700" cy="4351338"/>
          </a:xfrm>
        </p:spPr>
        <p:txBody>
          <a:bodyPr>
            <a:normAutofit fontScale="92500"/>
          </a:bodyPr>
          <a:lstStyle/>
          <a:p>
            <a:r>
              <a:rPr lang="fi-FI" dirty="0"/>
              <a:t>Esimiesten luottamus yrityksensä ylimpään johtoon on viime vuodesta on jatkanut vahvistumistaan (v.2018 57%, v.2019 60%, v.2020 65%). </a:t>
            </a:r>
          </a:p>
          <a:p>
            <a:r>
              <a:rPr lang="fi-FI" dirty="0"/>
              <a:t>Aikaisempaa useammin vastaajat nyt kokevat, että yrityksen ylin johto luottaa alaisiinsa.</a:t>
            </a:r>
          </a:p>
          <a:p>
            <a:r>
              <a:rPr lang="fi-FI" dirty="0"/>
              <a:t>75 prosenttia vastaajista luottaa omaan esimieheensä.</a:t>
            </a:r>
          </a:p>
          <a:p>
            <a:r>
              <a:rPr lang="fi-FI" dirty="0"/>
              <a:t>Luottamussuhde välittömän työyhteisön sisällä on pysynyt vahvana.</a:t>
            </a:r>
          </a:p>
          <a:p>
            <a:r>
              <a:rPr lang="fi-FI" dirty="0"/>
              <a:t>Esimieskollegat ovat työhön liittyvissä asioissa merkittävä tuen lähde.</a:t>
            </a:r>
          </a:p>
          <a:p>
            <a:pPr marL="0" indent="0">
              <a:buNone/>
            </a:pPr>
            <a:endParaRPr lang="fi-FI" dirty="0"/>
          </a:p>
        </p:txBody>
      </p:sp>
    </p:spTree>
    <p:extLst>
      <p:ext uri="{BB962C8B-B14F-4D97-AF65-F5344CB8AC3E}">
        <p14:creationId xmlns:p14="http://schemas.microsoft.com/office/powerpoint/2010/main" val="383100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1183127" y="539263"/>
            <a:ext cx="6819496" cy="5744306"/>
          </a:xfrm>
          <a:prstGeom prst="rect">
            <a:avLst/>
          </a:prstGeom>
        </p:spPr>
      </p:pic>
    </p:spTree>
    <p:extLst>
      <p:ext uri="{BB962C8B-B14F-4D97-AF65-F5344CB8AC3E}">
        <p14:creationId xmlns:p14="http://schemas.microsoft.com/office/powerpoint/2010/main" val="340854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765810" y="517593"/>
            <a:ext cx="7897544" cy="6095102"/>
          </a:xfrm>
          <a:prstGeom prst="rect">
            <a:avLst/>
          </a:prstGeom>
        </p:spPr>
      </p:pic>
    </p:spTree>
    <p:extLst>
      <p:ext uri="{BB962C8B-B14F-4D97-AF65-F5344CB8AC3E}">
        <p14:creationId xmlns:p14="http://schemas.microsoft.com/office/powerpoint/2010/main" val="3871816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078523" y="457201"/>
            <a:ext cx="7016373" cy="5918782"/>
          </a:xfrm>
          <a:prstGeom prst="rect">
            <a:avLst/>
          </a:prstGeom>
        </p:spPr>
      </p:pic>
    </p:spTree>
    <p:extLst>
      <p:ext uri="{BB962C8B-B14F-4D97-AF65-F5344CB8AC3E}">
        <p14:creationId xmlns:p14="http://schemas.microsoft.com/office/powerpoint/2010/main" val="1114671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765810" y="487680"/>
            <a:ext cx="7612380" cy="5882640"/>
          </a:xfrm>
          <a:prstGeom prst="rect">
            <a:avLst/>
          </a:prstGeom>
        </p:spPr>
      </p:pic>
    </p:spTree>
    <p:extLst>
      <p:ext uri="{BB962C8B-B14F-4D97-AF65-F5344CB8AC3E}">
        <p14:creationId xmlns:p14="http://schemas.microsoft.com/office/powerpoint/2010/main" val="253906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2930" y="118237"/>
            <a:ext cx="7886700" cy="1325563"/>
          </a:xfrm>
        </p:spPr>
        <p:txBody>
          <a:bodyPr/>
          <a:lstStyle/>
          <a:p>
            <a:r>
              <a:rPr lang="fi-FI" dirty="0"/>
              <a:t>Työyhteisö</a:t>
            </a:r>
          </a:p>
        </p:txBody>
      </p:sp>
      <p:sp>
        <p:nvSpPr>
          <p:cNvPr id="3" name="Sisällön paikkamerkki 2"/>
          <p:cNvSpPr>
            <a:spLocks noGrp="1"/>
          </p:cNvSpPr>
          <p:nvPr>
            <p:ph idx="1"/>
          </p:nvPr>
        </p:nvSpPr>
        <p:spPr>
          <a:xfrm>
            <a:off x="384048" y="1142048"/>
            <a:ext cx="8494776" cy="5085016"/>
          </a:xfrm>
        </p:spPr>
        <p:txBody>
          <a:bodyPr>
            <a:normAutofit/>
          </a:bodyPr>
          <a:lstStyle/>
          <a:p>
            <a:r>
              <a:rPr lang="fi-FI" dirty="0"/>
              <a:t>57 prosenttia koki, että työyhteisössä kaikkia kohdellaan tasapuolisesti. </a:t>
            </a:r>
          </a:p>
          <a:p>
            <a:r>
              <a:rPr lang="fi-FI" dirty="0"/>
              <a:t>57 prosenttia piti yrityksensä johtamissuhteita toimivina ja selkeinä.</a:t>
            </a:r>
          </a:p>
          <a:p>
            <a:r>
              <a:rPr lang="fi-FI" dirty="0"/>
              <a:t>Työilmapiiritutkimukset kuvaavat aikaisempaa luotettavammin johtamista ja esimiestyötä (v.2018 46%, v.2019 48%, v.2019 51%)</a:t>
            </a:r>
          </a:p>
          <a:p>
            <a:r>
              <a:rPr lang="fi-FI" dirty="0"/>
              <a:t>Työpaikan vaihtoaikeet jaksamissyistä ovat hieman vähentyneet verrattuna aikaisempiin vuosiin.</a:t>
            </a:r>
          </a:p>
          <a:p>
            <a:r>
              <a:rPr lang="fi-FI" dirty="0"/>
              <a:t>Viime vuotta pienempi osuus on joutunut 12 kk:n aikana käymään sairaana töissä.</a:t>
            </a:r>
          </a:p>
          <a:p>
            <a:endParaRPr lang="fi-FI" dirty="0"/>
          </a:p>
        </p:txBody>
      </p:sp>
    </p:spTree>
    <p:extLst>
      <p:ext uri="{BB962C8B-B14F-4D97-AF65-F5344CB8AC3E}">
        <p14:creationId xmlns:p14="http://schemas.microsoft.com/office/powerpoint/2010/main" val="184860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769620" y="487680"/>
            <a:ext cx="7604760" cy="5882640"/>
          </a:xfrm>
          <a:prstGeom prst="rect">
            <a:avLst/>
          </a:prstGeom>
        </p:spPr>
      </p:pic>
    </p:spTree>
    <p:extLst>
      <p:ext uri="{BB962C8B-B14F-4D97-AF65-F5344CB8AC3E}">
        <p14:creationId xmlns:p14="http://schemas.microsoft.com/office/powerpoint/2010/main" val="169623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602707" y="468923"/>
            <a:ext cx="8042134" cy="6107723"/>
          </a:xfrm>
          <a:prstGeom prst="rect">
            <a:avLst/>
          </a:prstGeom>
        </p:spPr>
      </p:pic>
    </p:spTree>
    <p:extLst>
      <p:ext uri="{BB962C8B-B14F-4D97-AF65-F5344CB8AC3E}">
        <p14:creationId xmlns:p14="http://schemas.microsoft.com/office/powerpoint/2010/main" val="87104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1639" y="517525"/>
            <a:ext cx="7886700" cy="640715"/>
          </a:xfrm>
        </p:spPr>
        <p:txBody>
          <a:bodyPr>
            <a:normAutofit fontScale="90000"/>
          </a:bodyPr>
          <a:lstStyle/>
          <a:p>
            <a:r>
              <a:rPr lang="fi-FI" dirty="0"/>
              <a:t>Sairastaminen ja työkyky</a:t>
            </a:r>
          </a:p>
        </p:txBody>
      </p:sp>
      <p:sp>
        <p:nvSpPr>
          <p:cNvPr id="3" name="Sisällön paikkamerkki 2"/>
          <p:cNvSpPr>
            <a:spLocks noGrp="1"/>
          </p:cNvSpPr>
          <p:nvPr>
            <p:ph idx="1"/>
          </p:nvPr>
        </p:nvSpPr>
        <p:spPr>
          <a:xfrm>
            <a:off x="400159" y="1591927"/>
            <a:ext cx="8540496" cy="4373445"/>
          </a:xfrm>
        </p:spPr>
        <p:txBody>
          <a:bodyPr>
            <a:normAutofit/>
          </a:bodyPr>
          <a:lstStyle/>
          <a:p>
            <a:r>
              <a:rPr lang="fi-FI" dirty="0"/>
              <a:t>Edellisvuosia isompi osuus kertoo, ettei heillä ole viimeisen 12 kk:n aikana sairauspäiviä.</a:t>
            </a:r>
          </a:p>
          <a:p>
            <a:r>
              <a:rPr lang="fi-FI" dirty="0"/>
              <a:t>Esimiesten arvosana omalle työkyvylleen oli tänä vuonna 8,84 (v.2019 8,87 ja v.2018 9,04). </a:t>
            </a:r>
          </a:p>
          <a:p>
            <a:r>
              <a:rPr lang="fi-FI" dirty="0"/>
              <a:t>S-ryhmän palveluksessa olevat esimiehet ovat kaikista valmiimpia suosittelemaan työnantajaansa ystävilleen. Suositteluhalukkuus S-ryhmän esimiesten keskuudessa on muuttui viime vuotiseen tapaan paremmaksi. Lidlin kohdalla näyttäisi suositteluhalukkuudessa tapahtuneen merkittävä muutos toiseen suuntaan.  </a:t>
            </a:r>
          </a:p>
        </p:txBody>
      </p:sp>
    </p:spTree>
    <p:extLst>
      <p:ext uri="{BB962C8B-B14F-4D97-AF65-F5344CB8AC3E}">
        <p14:creationId xmlns:p14="http://schemas.microsoft.com/office/powerpoint/2010/main" val="328516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stretch>
            <a:fillRect/>
          </a:stretch>
        </p:blipFill>
        <p:spPr>
          <a:xfrm>
            <a:off x="667344" y="348594"/>
            <a:ext cx="7656041" cy="6286667"/>
          </a:xfrm>
          <a:prstGeom prst="rect">
            <a:avLst/>
          </a:prstGeom>
        </p:spPr>
      </p:pic>
    </p:spTree>
    <p:extLst>
      <p:ext uri="{BB962C8B-B14F-4D97-AF65-F5344CB8AC3E}">
        <p14:creationId xmlns:p14="http://schemas.microsoft.com/office/powerpoint/2010/main" val="423564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91390"/>
            <a:ext cx="7886700" cy="1325563"/>
          </a:xfrm>
        </p:spPr>
        <p:txBody>
          <a:bodyPr/>
          <a:lstStyle/>
          <a:p>
            <a:r>
              <a:rPr lang="fi-FI" dirty="0"/>
              <a:t>Tiivistelmä</a:t>
            </a:r>
          </a:p>
        </p:txBody>
      </p:sp>
      <p:sp>
        <p:nvSpPr>
          <p:cNvPr id="3" name="Sisällön paikkamerkki 2"/>
          <p:cNvSpPr>
            <a:spLocks noGrp="1"/>
          </p:cNvSpPr>
          <p:nvPr>
            <p:ph idx="1"/>
          </p:nvPr>
        </p:nvSpPr>
        <p:spPr>
          <a:xfrm>
            <a:off x="420624" y="1322704"/>
            <a:ext cx="8386946" cy="5151247"/>
          </a:xfrm>
        </p:spPr>
        <p:txBody>
          <a:bodyPr>
            <a:normAutofit fontScale="77500" lnSpcReduction="20000"/>
          </a:bodyPr>
          <a:lstStyle/>
          <a:p>
            <a:r>
              <a:rPr lang="fi-FI" dirty="0"/>
              <a:t>Kyselyyn vastanneista 22% epäilee, etteivät pysty työskentelemään nykyisissä tehtävissään vanhuuseläkeikään asti. Vuonna 2018 joka neljäs epäili, että terveytensä puolesta heillä voisi olla vaikeuksia työskennellä vanhuuseläkkeelle asti nykyisessä työssään. Tilanne on siis pysynyt jokseenkin ennallaan.  </a:t>
            </a:r>
          </a:p>
          <a:p>
            <a:r>
              <a:rPr lang="fi-FI" dirty="0"/>
              <a:t>Kolmannes esimiehistä kokee koko ajan olonsa melko tai erittäin stressaantuneeksi. Viimeisen vuoden aikana sairaana tai puolikuntoisena töihin on tullut puolet vastaajista.</a:t>
            </a:r>
          </a:p>
          <a:p>
            <a:r>
              <a:rPr lang="fi-FI" dirty="0"/>
              <a:t>Työ ”valuu” edellisvuosien tapaan esimiesten vapaa-ajan puolelle. Vajaa kolmannes uskoo kuitenkin siihen, ettei tilanne muuttuisi enää olennaisesti nykyisestä. Yleisempää se on tulosvastuussa olevilla esimiehillä kuin muilla esimiehillä. Aikaisempaan tapaan kolmannes vastaajista tekee esimiestöitään esimerkiksi vuosilomallansa. Toisaalta näyttää, että aikaisempaa isompi osuus vastaajista ehtii työvuoronsa aikana hoitamaan tarvittavat päivittäiset työtehtävänsä. Kolme neljästä kokee, että pystyy vaikuttamaan myös omiin työaikoihinsa.</a:t>
            </a:r>
          </a:p>
          <a:p>
            <a:r>
              <a:rPr lang="fi-FI" dirty="0"/>
              <a:t>Esimiehet kokevat, että työhyvinvointia parantaisi esimiestyöhön käytettävän ajan lisääminen työpaikalla. </a:t>
            </a:r>
          </a:p>
          <a:p>
            <a:pPr marL="0" indent="0">
              <a:buNone/>
            </a:pPr>
            <a:endParaRPr lang="fi-FI" dirty="0"/>
          </a:p>
          <a:p>
            <a:endParaRPr lang="fi-FI" dirty="0"/>
          </a:p>
          <a:p>
            <a:pPr marL="0" indent="0">
              <a:buNone/>
            </a:pPr>
            <a:endParaRPr lang="fi-FI" dirty="0"/>
          </a:p>
        </p:txBody>
      </p:sp>
    </p:spTree>
    <p:extLst>
      <p:ext uri="{BB962C8B-B14F-4D97-AF65-F5344CB8AC3E}">
        <p14:creationId xmlns:p14="http://schemas.microsoft.com/office/powerpoint/2010/main" val="271801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515815" y="438825"/>
            <a:ext cx="7889631" cy="6154089"/>
          </a:xfrm>
          <a:prstGeom prst="rect">
            <a:avLst/>
          </a:prstGeom>
        </p:spPr>
      </p:pic>
    </p:spTree>
    <p:extLst>
      <p:ext uri="{BB962C8B-B14F-4D97-AF65-F5344CB8AC3E}">
        <p14:creationId xmlns:p14="http://schemas.microsoft.com/office/powerpoint/2010/main" val="278707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645710" y="527538"/>
            <a:ext cx="7852580" cy="5802924"/>
          </a:xfrm>
          <a:prstGeom prst="rect">
            <a:avLst/>
          </a:prstGeom>
        </p:spPr>
      </p:pic>
    </p:spTree>
    <p:extLst>
      <p:ext uri="{BB962C8B-B14F-4D97-AF65-F5344CB8AC3E}">
        <p14:creationId xmlns:p14="http://schemas.microsoft.com/office/powerpoint/2010/main" val="20311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56506" y="386898"/>
            <a:ext cx="7886700" cy="640715"/>
          </a:xfrm>
        </p:spPr>
        <p:txBody>
          <a:bodyPr>
            <a:normAutofit fontScale="90000"/>
          </a:bodyPr>
          <a:lstStyle/>
          <a:p>
            <a:r>
              <a:rPr lang="fi-FI" dirty="0"/>
              <a:t>Miten edistää esimiesten työhyvinvointia</a:t>
            </a:r>
          </a:p>
        </p:txBody>
      </p:sp>
      <p:sp>
        <p:nvSpPr>
          <p:cNvPr id="3" name="Sisällön paikkamerkki 2"/>
          <p:cNvSpPr>
            <a:spLocks noGrp="1"/>
          </p:cNvSpPr>
          <p:nvPr>
            <p:ph idx="1"/>
          </p:nvPr>
        </p:nvSpPr>
        <p:spPr>
          <a:xfrm>
            <a:off x="256031" y="1348085"/>
            <a:ext cx="8748631" cy="5806440"/>
          </a:xfrm>
        </p:spPr>
        <p:txBody>
          <a:bodyPr>
            <a:normAutofit/>
          </a:bodyPr>
          <a:lstStyle/>
          <a:p>
            <a:r>
              <a:rPr lang="fi-FI" sz="2600" dirty="0"/>
              <a:t>Kolme toimivinta keinoa edistää työpaikoilla esimiesten työhyvinvointia ovat riittävän ajan varmaan esimiestyölle, esimiesaseman huomioiminen paremmin palkkauksessa sekä huolehtimalla riittävistä henkilöstöresursseista.</a:t>
            </a:r>
          </a:p>
          <a:p>
            <a:r>
              <a:rPr lang="fi-FI" sz="2600" dirty="0"/>
              <a:t>Ammattiliitto edistää parhaiten työhyvinvointia huomioimalla esimiesten palkkauksen, saattamalla työhyvinvointi säännölliseen seurantaan sekä huolehtimalla palkanosien ja –maksun yhdenvertaisuudesta.</a:t>
            </a:r>
          </a:p>
          <a:p>
            <a:r>
              <a:rPr lang="fi-FI" sz="2600" dirty="0"/>
              <a:t>Etätyöohjeissa tuli huomioida paremmin esimiestyön vaatimukset.</a:t>
            </a:r>
          </a:p>
          <a:p>
            <a:r>
              <a:rPr lang="fi-FI" sz="2600" dirty="0"/>
              <a:t>77 prosenttia toivoo neuvottelujärjestöltä omaa tiedottamista ja 68 prosenttia verkkokoulutuksia. 46 prosenttia kannattaa työnvälitystoimintaa.  </a:t>
            </a:r>
          </a:p>
        </p:txBody>
      </p:sp>
    </p:spTree>
    <p:extLst>
      <p:ext uri="{BB962C8B-B14F-4D97-AF65-F5344CB8AC3E}">
        <p14:creationId xmlns:p14="http://schemas.microsoft.com/office/powerpoint/2010/main" val="1386450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1116330" y="38100"/>
            <a:ext cx="6911340" cy="6781800"/>
          </a:xfrm>
          <a:prstGeom prst="rect">
            <a:avLst/>
          </a:prstGeom>
        </p:spPr>
      </p:pic>
    </p:spTree>
    <p:extLst>
      <p:ext uri="{BB962C8B-B14F-4D97-AF65-F5344CB8AC3E}">
        <p14:creationId xmlns:p14="http://schemas.microsoft.com/office/powerpoint/2010/main" val="3571203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1172308" y="108656"/>
            <a:ext cx="6858000" cy="6584409"/>
          </a:xfrm>
          <a:prstGeom prst="rect">
            <a:avLst/>
          </a:prstGeom>
        </p:spPr>
      </p:pic>
    </p:spTree>
    <p:extLst>
      <p:ext uri="{BB962C8B-B14F-4D97-AF65-F5344CB8AC3E}">
        <p14:creationId xmlns:p14="http://schemas.microsoft.com/office/powerpoint/2010/main" val="616571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789899" y="504092"/>
            <a:ext cx="7404828" cy="5849815"/>
          </a:xfrm>
          <a:prstGeom prst="rect">
            <a:avLst/>
          </a:prstGeom>
        </p:spPr>
      </p:pic>
    </p:spTree>
    <p:extLst>
      <p:ext uri="{BB962C8B-B14F-4D97-AF65-F5344CB8AC3E}">
        <p14:creationId xmlns:p14="http://schemas.microsoft.com/office/powerpoint/2010/main" val="200350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Kyselystä</a:t>
            </a:r>
          </a:p>
        </p:txBody>
      </p:sp>
      <p:sp>
        <p:nvSpPr>
          <p:cNvPr id="3" name="Sisällön paikkamerkki 2"/>
          <p:cNvSpPr>
            <a:spLocks noGrp="1"/>
          </p:cNvSpPr>
          <p:nvPr>
            <p:ph idx="1"/>
          </p:nvPr>
        </p:nvSpPr>
        <p:spPr/>
        <p:txBody>
          <a:bodyPr/>
          <a:lstStyle/>
          <a:p>
            <a:r>
              <a:rPr lang="fi-FI" dirty="0"/>
              <a:t>Kaupan alan esimiesten neuvottelujärjestö lähetti kyselyn työssäjaksamisesta </a:t>
            </a:r>
            <a:r>
              <a:rPr lang="fi-FI" dirty="0" err="1"/>
              <a:t>KEY:n</a:t>
            </a:r>
            <a:r>
              <a:rPr lang="fi-FI" dirty="0"/>
              <a:t> ja </a:t>
            </a:r>
            <a:r>
              <a:rPr lang="fi-FI" dirty="0" err="1"/>
              <a:t>PAMin</a:t>
            </a:r>
            <a:r>
              <a:rPr lang="fi-FI" dirty="0"/>
              <a:t> jäsenistöön kuuluville kaupan esimiehille. Kyselyyn saatiin vastauksia kaikkiaan 1039. </a:t>
            </a:r>
          </a:p>
          <a:p>
            <a:r>
              <a:rPr lang="fi-FI" dirty="0"/>
              <a:t>Kysely toimitettiin vastaajille sähköpostilinkkinä.</a:t>
            </a:r>
          </a:p>
          <a:p>
            <a:r>
              <a:rPr lang="fi-FI" dirty="0"/>
              <a:t>Kysely toteutettiin ajalla 17.8.-30.8.2020</a:t>
            </a:r>
          </a:p>
        </p:txBody>
      </p:sp>
    </p:spTree>
    <p:extLst>
      <p:ext uri="{BB962C8B-B14F-4D97-AF65-F5344CB8AC3E}">
        <p14:creationId xmlns:p14="http://schemas.microsoft.com/office/powerpoint/2010/main" val="4140164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a:t>Kiitos</a:t>
            </a:r>
          </a:p>
        </p:txBody>
      </p:sp>
    </p:spTree>
    <p:extLst>
      <p:ext uri="{BB962C8B-B14F-4D97-AF65-F5344CB8AC3E}">
        <p14:creationId xmlns:p14="http://schemas.microsoft.com/office/powerpoint/2010/main" val="429042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91390"/>
            <a:ext cx="7722331" cy="957679"/>
          </a:xfrm>
        </p:spPr>
        <p:txBody>
          <a:bodyPr/>
          <a:lstStyle/>
          <a:p>
            <a:r>
              <a:rPr lang="fi-FI" dirty="0"/>
              <a:t>Työ ja vapaa-aika</a:t>
            </a:r>
          </a:p>
        </p:txBody>
      </p:sp>
      <p:sp>
        <p:nvSpPr>
          <p:cNvPr id="3" name="Sisällön paikkamerkki 2"/>
          <p:cNvSpPr>
            <a:spLocks noGrp="1"/>
          </p:cNvSpPr>
          <p:nvPr>
            <p:ph idx="1"/>
          </p:nvPr>
        </p:nvSpPr>
        <p:spPr>
          <a:xfrm>
            <a:off x="420624" y="1322704"/>
            <a:ext cx="8386946" cy="5151247"/>
          </a:xfrm>
        </p:spPr>
        <p:txBody>
          <a:bodyPr>
            <a:normAutofit lnSpcReduction="10000"/>
          </a:bodyPr>
          <a:lstStyle/>
          <a:p>
            <a:r>
              <a:rPr lang="fi-FI" dirty="0"/>
              <a:t>Vastaajista </a:t>
            </a:r>
            <a:r>
              <a:rPr lang="fi-FI" dirty="0" smtClean="0"/>
              <a:t>63 prosenttia </a:t>
            </a:r>
            <a:r>
              <a:rPr lang="fi-FI" dirty="0"/>
              <a:t>ehtii tekemään aina tai lähes aina työhönsä kuuluvat työtehtävät työvuoronsa aikana. Tilanne on kohentunut </a:t>
            </a:r>
            <a:r>
              <a:rPr lang="fi-FI" dirty="0" smtClean="0"/>
              <a:t>aikaisemmista vuosista. </a:t>
            </a:r>
            <a:endParaRPr lang="fi-FI" dirty="0"/>
          </a:p>
          <a:p>
            <a:r>
              <a:rPr lang="fi-FI" dirty="0"/>
              <a:t>Vastaajista 56 prosenttia kertoo tekevänsä esimiestöitään palkatta myös työajan jälkeen. Tilanne ei ole merkittävästi muuttunut aikaisemmista kyselyistä. Kolmannes kuitenkin kokee, ettei ehdi esimerkiksi kuunnella ja kannustaa </a:t>
            </a:r>
            <a:r>
              <a:rPr lang="fi-FI" dirty="0" smtClean="0"/>
              <a:t>alaisiaan</a:t>
            </a:r>
            <a:r>
              <a:rPr lang="fi-FI" dirty="0"/>
              <a:t>.</a:t>
            </a:r>
          </a:p>
          <a:p>
            <a:r>
              <a:rPr lang="fi-FI" dirty="0"/>
              <a:t>Työnantajansa </a:t>
            </a:r>
            <a:r>
              <a:rPr lang="fi-FI" dirty="0" err="1"/>
              <a:t>some</a:t>
            </a:r>
            <a:r>
              <a:rPr lang="fi-FI" dirty="0"/>
              <a:t>-kanavia päivittää 44 prosenttia vastaajista. </a:t>
            </a:r>
          </a:p>
          <a:p>
            <a:r>
              <a:rPr lang="fi-FI" dirty="0"/>
              <a:t>Vastaajista 32 prosenttia pystyy pitämään päivittäiset ruoka- ja kahvitauot. Tilanne on edelleen kohentunut viime - (30%) ja edellisvuodesta (23%).</a:t>
            </a:r>
          </a:p>
          <a:p>
            <a:pPr marL="0" indent="0">
              <a:buNone/>
            </a:pPr>
            <a:endParaRPr lang="fi-FI" dirty="0"/>
          </a:p>
        </p:txBody>
      </p:sp>
    </p:spTree>
    <p:extLst>
      <p:ext uri="{BB962C8B-B14F-4D97-AF65-F5344CB8AC3E}">
        <p14:creationId xmlns:p14="http://schemas.microsoft.com/office/powerpoint/2010/main" val="3888944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1309662" y="256478"/>
            <a:ext cx="6501059" cy="6272952"/>
          </a:xfrm>
          <a:prstGeom prst="rect">
            <a:avLst/>
          </a:prstGeom>
        </p:spPr>
      </p:pic>
    </p:spTree>
    <p:extLst>
      <p:ext uri="{BB962C8B-B14F-4D97-AF65-F5344CB8AC3E}">
        <p14:creationId xmlns:p14="http://schemas.microsoft.com/office/powerpoint/2010/main" val="154994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68712" y="412595"/>
            <a:ext cx="8006576" cy="523220"/>
          </a:xfrm>
          <a:prstGeom prst="rect">
            <a:avLst/>
          </a:prstGeom>
          <a:noFill/>
        </p:spPr>
        <p:txBody>
          <a:bodyPr wrap="square" rtlCol="0">
            <a:spAutoFit/>
          </a:bodyPr>
          <a:lstStyle/>
          <a:p>
            <a:r>
              <a:rPr lang="fi-FI" sz="2800" b="1" dirty="0"/>
              <a:t>Työskentely vapaa-ajalla</a:t>
            </a:r>
          </a:p>
        </p:txBody>
      </p:sp>
      <p:pic>
        <p:nvPicPr>
          <p:cNvPr id="6" name="Kuva 5"/>
          <p:cNvPicPr>
            <a:picLocks noChangeAspect="1"/>
          </p:cNvPicPr>
          <p:nvPr/>
        </p:nvPicPr>
        <p:blipFill>
          <a:blip r:embed="rId2"/>
          <a:stretch>
            <a:fillRect/>
          </a:stretch>
        </p:blipFill>
        <p:spPr>
          <a:xfrm>
            <a:off x="156754" y="1029732"/>
            <a:ext cx="8861090" cy="4986760"/>
          </a:xfrm>
          <a:prstGeom prst="rect">
            <a:avLst/>
          </a:prstGeom>
        </p:spPr>
      </p:pic>
    </p:spTree>
    <p:extLst>
      <p:ext uri="{BB962C8B-B14F-4D97-AF65-F5344CB8AC3E}">
        <p14:creationId xmlns:p14="http://schemas.microsoft.com/office/powerpoint/2010/main" val="223233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865181" y="469837"/>
            <a:ext cx="7397874" cy="5930963"/>
          </a:xfrm>
          <a:prstGeom prst="rect">
            <a:avLst/>
          </a:prstGeom>
        </p:spPr>
      </p:pic>
    </p:spTree>
    <p:extLst>
      <p:ext uri="{BB962C8B-B14F-4D97-AF65-F5344CB8AC3E}">
        <p14:creationId xmlns:p14="http://schemas.microsoft.com/office/powerpoint/2010/main" val="391896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400080"/>
            <a:ext cx="7886700" cy="662782"/>
          </a:xfrm>
        </p:spPr>
        <p:txBody>
          <a:bodyPr>
            <a:normAutofit fontScale="90000"/>
          </a:bodyPr>
          <a:lstStyle/>
          <a:p>
            <a:r>
              <a:rPr lang="fi-FI" dirty="0"/>
              <a:t>Työssä 1/2</a:t>
            </a:r>
          </a:p>
        </p:txBody>
      </p:sp>
      <p:sp>
        <p:nvSpPr>
          <p:cNvPr id="3" name="Sisällön paikkamerkki 2"/>
          <p:cNvSpPr>
            <a:spLocks noGrp="1"/>
          </p:cNvSpPr>
          <p:nvPr>
            <p:ph idx="1"/>
          </p:nvPr>
        </p:nvSpPr>
        <p:spPr>
          <a:xfrm>
            <a:off x="532854" y="1062862"/>
            <a:ext cx="8341179" cy="4351338"/>
          </a:xfrm>
        </p:spPr>
        <p:txBody>
          <a:bodyPr>
            <a:noAutofit/>
          </a:bodyPr>
          <a:lstStyle/>
          <a:p>
            <a:r>
              <a:rPr lang="fi-FI" sz="2000" dirty="0"/>
              <a:t>Tämän vuotiseen kyselyyn vastanneet ovat työhönsä tyytyväisempiä kuin vastaajat edellisvuosina (70 % vastaajista on jokseenkin tai täysin tyytyväinen työhönsä).</a:t>
            </a:r>
          </a:p>
          <a:p>
            <a:r>
              <a:rPr lang="fi-FI" sz="2000" dirty="0"/>
              <a:t>Vastaajista vajaa 2/3 ei koe, että kannustinjärjestelmin huomioitaisiin esimiesten tilanne.</a:t>
            </a:r>
          </a:p>
          <a:p>
            <a:r>
              <a:rPr lang="fi-FI" sz="2000" dirty="0"/>
              <a:t>Vastaajista noin 2/3 kokee, että heidän näkemyksiään kuunnellaan. </a:t>
            </a:r>
          </a:p>
          <a:p>
            <a:r>
              <a:rPr lang="fi-FI" sz="2000" dirty="0"/>
              <a:t>Vajaa ¾ kokee toimenkuvansa selkeänä, mutta joka viides katsoo silti, että työvälineet eivät olisi kunnossa.</a:t>
            </a:r>
          </a:p>
          <a:p>
            <a:r>
              <a:rPr lang="fi-FI" sz="2000" dirty="0"/>
              <a:t>Jokseenkin tai täysin samaa mieltä saamansa koulutuksen ja perehdyttämisen riittävyydestä on 53 % vastaajista.</a:t>
            </a:r>
          </a:p>
          <a:p>
            <a:r>
              <a:rPr lang="fi-FI" sz="2000" dirty="0"/>
              <a:t>Vastaajien mukaan hiukan yli puolet esimiesten esimiehistä on perillä työn määrästä ja reilu kolmannes seuraa myös kuormittavuutta riittävästi. Yritysten </a:t>
            </a:r>
            <a:r>
              <a:rPr lang="fi-FI" sz="2000" dirty="0" err="1"/>
              <a:t>HR:t</a:t>
            </a:r>
            <a:r>
              <a:rPr lang="fi-FI" sz="2000" dirty="0"/>
              <a:t> ymmärtävät esimiesten arkea noin 40 %:n mielestä.</a:t>
            </a:r>
          </a:p>
          <a:p>
            <a:r>
              <a:rPr lang="fi-FI" sz="2000" dirty="0"/>
              <a:t>Viime vuotta useammin vastaajat näyttävät kokevan, että heidän esimiehensä seuraa heidän työnsä kuormittavuutta riittävästi. Vajaa puolet ei kuitenkaan edelleenkään koe kykenevänsä irtaantumaan ja palautumaan työstään.</a:t>
            </a:r>
          </a:p>
        </p:txBody>
      </p:sp>
    </p:spTree>
    <p:extLst>
      <p:ext uri="{BB962C8B-B14F-4D97-AF65-F5344CB8AC3E}">
        <p14:creationId xmlns:p14="http://schemas.microsoft.com/office/powerpoint/2010/main" val="294417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862149" y="452845"/>
            <a:ext cx="7279135" cy="6069514"/>
          </a:xfrm>
          <a:prstGeom prst="rect">
            <a:avLst/>
          </a:prstGeom>
        </p:spPr>
      </p:pic>
    </p:spTree>
    <p:extLst>
      <p:ext uri="{BB962C8B-B14F-4D97-AF65-F5344CB8AC3E}">
        <p14:creationId xmlns:p14="http://schemas.microsoft.com/office/powerpoint/2010/main" val="36965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954431" y="390291"/>
            <a:ext cx="7199303" cy="5988205"/>
          </a:xfrm>
          <a:prstGeom prst="rect">
            <a:avLst/>
          </a:prstGeom>
        </p:spPr>
      </p:pic>
    </p:spTree>
    <p:extLst>
      <p:ext uri="{BB962C8B-B14F-4D97-AF65-F5344CB8AC3E}">
        <p14:creationId xmlns:p14="http://schemas.microsoft.com/office/powerpoint/2010/main" val="4294098124"/>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58763D556DA244A8DEE9416101ED7FA" ma:contentTypeVersion="2" ma:contentTypeDescription="Luo uusi asiakirja." ma:contentTypeScope="" ma:versionID="0ceff80fb522debfd4dbb5d1f72a7b7c">
  <xsd:schema xmlns:xsd="http://www.w3.org/2001/XMLSchema" xmlns:xs="http://www.w3.org/2001/XMLSchema" xmlns:p="http://schemas.microsoft.com/office/2006/metadata/properties" xmlns:ns3="337be0b0-e7a3-4c3e-8f08-f67718748e43" targetNamespace="http://schemas.microsoft.com/office/2006/metadata/properties" ma:root="true" ma:fieldsID="c4552e5d0e6a28321fc1dcc513905a8a" ns3:_="">
    <xsd:import namespace="337be0b0-e7a3-4c3e-8f08-f67718748e4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be0b0-e7a3-4c3e-8f08-f67718748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C169E3-0EE2-4EBC-B520-4015061951D7}">
  <ds:schemaRefs>
    <ds:schemaRef ds:uri="http://schemas.microsoft.com/office/2006/metadata/properties"/>
    <ds:schemaRef ds:uri="http://purl.org/dc/terms/"/>
    <ds:schemaRef ds:uri="http://schemas.openxmlformats.org/package/2006/metadata/core-properties"/>
    <ds:schemaRef ds:uri="http://purl.org/dc/dcmitype/"/>
    <ds:schemaRef ds:uri="337be0b0-e7a3-4c3e-8f08-f67718748e43"/>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9364B65-457A-4A17-AFFF-0E8D2D07502C}">
  <ds:schemaRefs>
    <ds:schemaRef ds:uri="http://schemas.microsoft.com/sharepoint/v3/contenttype/forms"/>
  </ds:schemaRefs>
</ds:datastoreItem>
</file>

<file path=customXml/itemProps3.xml><?xml version="1.0" encoding="utf-8"?>
<ds:datastoreItem xmlns:ds="http://schemas.openxmlformats.org/officeDocument/2006/customXml" ds:itemID="{FDA6D40E-92A5-4032-9A4E-8A657D5F1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be0b0-e7a3-4c3e-8f08-f67718748e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1533</TotalTime>
  <Words>664</Words>
  <Application>Microsoft Office PowerPoint</Application>
  <PresentationFormat>Näytössä katseltava diaesitys (4:3)</PresentationFormat>
  <Paragraphs>48</Paragraphs>
  <Slides>27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27</vt:i4>
      </vt:variant>
    </vt:vector>
  </HeadingPairs>
  <TitlesOfParts>
    <vt:vector size="31" baseType="lpstr">
      <vt:lpstr>Arial</vt:lpstr>
      <vt:lpstr>Calibri</vt:lpstr>
      <vt:lpstr>Calibri Light</vt:lpstr>
      <vt:lpstr>Office-teema</vt:lpstr>
      <vt:lpstr>Kaupan alan esimiesbarometri 2020 </vt:lpstr>
      <vt:lpstr>Tiivistelmä</vt:lpstr>
      <vt:lpstr>Työ ja vapaa-aika</vt:lpstr>
      <vt:lpstr>PowerPoint-esitys</vt:lpstr>
      <vt:lpstr>PowerPoint-esitys</vt:lpstr>
      <vt:lpstr>PowerPoint-esitys</vt:lpstr>
      <vt:lpstr>Työssä 1/2</vt:lpstr>
      <vt:lpstr>PowerPoint-esitys</vt:lpstr>
      <vt:lpstr>PowerPoint-esitys</vt:lpstr>
      <vt:lpstr>Työssä 2/2</vt:lpstr>
      <vt:lpstr>PowerPoint-esitys</vt:lpstr>
      <vt:lpstr>PowerPoint-esitys</vt:lpstr>
      <vt:lpstr>PowerPoint-esitys</vt:lpstr>
      <vt:lpstr>PowerPoint-esitys</vt:lpstr>
      <vt:lpstr>Työyhteisö</vt:lpstr>
      <vt:lpstr>PowerPoint-esitys</vt:lpstr>
      <vt:lpstr>PowerPoint-esitys</vt:lpstr>
      <vt:lpstr>Sairastaminen ja työkyky</vt:lpstr>
      <vt:lpstr>PowerPoint-esitys</vt:lpstr>
      <vt:lpstr>PowerPoint-esitys</vt:lpstr>
      <vt:lpstr>PowerPoint-esitys</vt:lpstr>
      <vt:lpstr>Miten edistää esimiesten työhyvinvointia</vt:lpstr>
      <vt:lpstr>PowerPoint-esitys</vt:lpstr>
      <vt:lpstr>PowerPoint-esitys</vt:lpstr>
      <vt:lpstr>PowerPoint-esitys</vt:lpstr>
      <vt:lpstr>Kyselystä</vt:lpstr>
      <vt:lpstr>Kiitos</vt:lpstr>
    </vt:vector>
  </TitlesOfParts>
  <Company>Palvelualojen Ammattiliitto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Kaupan alan esimiesbarometri 2019</dc:title>
  <dc:creator>Veirto Antti</dc:creator>
  <cp:lastModifiedBy>Veirto Antti</cp:lastModifiedBy>
  <cp:revision>105</cp:revision>
  <dcterms:created xsi:type="dcterms:W3CDTF">2019-09-10T05:02:25Z</dcterms:created>
  <dcterms:modified xsi:type="dcterms:W3CDTF">2020-09-04T06:45:11Z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0x010100A58763D556DA244A8DEE9416101ED7FA</vt:lpwstr>
  </property>
</Properties>
</file>